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7" r:id="rId2"/>
    <p:sldId id="269" r:id="rId3"/>
    <p:sldId id="265" r:id="rId4"/>
    <p:sldId id="266" r:id="rId5"/>
    <p:sldId id="267" r:id="rId6"/>
    <p:sldId id="271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00" autoAdjust="0"/>
    <p:restoredTop sz="94434" autoAdjust="0"/>
  </p:normalViewPr>
  <p:slideViewPr>
    <p:cSldViewPr snapToGrid="0">
      <p:cViewPr varScale="1">
        <p:scale>
          <a:sx n="67" d="100"/>
          <a:sy n="67" d="100"/>
        </p:scale>
        <p:origin x="780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Z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38EDDF-F5B8-4036-9E86-7139B3A909EF}" type="datetimeFigureOut">
              <a:rPr lang="en-ZA" smtClean="0"/>
              <a:t>24/06/2013</a:t>
            </a:fld>
            <a:endParaRPr lang="en-Z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Z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69FC79E-845C-41C4-B2E7-EF520EFEFC2D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8979075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9FC79E-845C-41C4-B2E7-EF520EFEFC2D}" type="slidenum">
              <a:rPr lang="en-ZA" smtClean="0"/>
              <a:t>5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3747681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7E5D68-3AB9-43D1-8A71-C967E2C2B2CD}" type="datetimeFigureOut">
              <a:rPr lang="en-ZA" smtClean="0"/>
              <a:t>24/06/2013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F3A16-A8D0-4E70-8E52-39845EF2DA3B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6736902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00">
        <p14:reveal/>
      </p:transition>
    </mc:Choice>
    <mc:Fallback xmlns="">
      <p:transition spd="slow" advTm="200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7E5D68-3AB9-43D1-8A71-C967E2C2B2CD}" type="datetimeFigureOut">
              <a:rPr lang="en-ZA" smtClean="0"/>
              <a:t>24/06/2013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F3A16-A8D0-4E70-8E52-39845EF2DA3B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97122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00">
        <p14:reveal/>
      </p:transition>
    </mc:Choice>
    <mc:Fallback xmlns="">
      <p:transition spd="slow" advTm="2000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7E5D68-3AB9-43D1-8A71-C967E2C2B2CD}" type="datetimeFigureOut">
              <a:rPr lang="en-ZA" smtClean="0"/>
              <a:t>24/06/2013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F3A16-A8D0-4E70-8E52-39845EF2DA3B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5883894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00">
        <p14:reveal/>
      </p:transition>
    </mc:Choice>
    <mc:Fallback xmlns="">
      <p:transition spd="slow" advTm="2000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7E5D68-3AB9-43D1-8A71-C967E2C2B2CD}" type="datetimeFigureOut">
              <a:rPr lang="en-ZA" smtClean="0"/>
              <a:t>24/06/2013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F3A16-A8D0-4E70-8E52-39845EF2DA3B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7931956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00">
        <p14:reveal/>
      </p:transition>
    </mc:Choice>
    <mc:Fallback xmlns="">
      <p:transition spd="slow" advTm="2000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7E5D68-3AB9-43D1-8A71-C967E2C2B2CD}" type="datetimeFigureOut">
              <a:rPr lang="en-ZA" smtClean="0"/>
              <a:t>24/06/2013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F3A16-A8D0-4E70-8E52-39845EF2DA3B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7611107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00">
        <p14:reveal/>
      </p:transition>
    </mc:Choice>
    <mc:Fallback xmlns="">
      <p:transition spd="slow" advTm="200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7E5D68-3AB9-43D1-8A71-C967E2C2B2CD}" type="datetimeFigureOut">
              <a:rPr lang="en-ZA" smtClean="0"/>
              <a:t>24/06/2013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F3A16-A8D0-4E70-8E52-39845EF2DA3B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9775175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00">
        <p14:reveal/>
      </p:transition>
    </mc:Choice>
    <mc:Fallback xmlns="">
      <p:transition spd="slow" advTm="200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7E5D68-3AB9-43D1-8A71-C967E2C2B2CD}" type="datetimeFigureOut">
              <a:rPr lang="en-ZA" smtClean="0"/>
              <a:t>24/06/2013</a:t>
            </a:fld>
            <a:endParaRPr lang="en-Z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F3A16-A8D0-4E70-8E52-39845EF2DA3B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6802800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00">
        <p14:reveal/>
      </p:transition>
    </mc:Choice>
    <mc:Fallback xmlns="">
      <p:transition spd="slow" advTm="200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7E5D68-3AB9-43D1-8A71-C967E2C2B2CD}" type="datetimeFigureOut">
              <a:rPr lang="en-ZA" smtClean="0"/>
              <a:t>24/06/2013</a:t>
            </a:fld>
            <a:endParaRPr lang="en-Z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F3A16-A8D0-4E70-8E52-39845EF2DA3B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40511510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00">
        <p14:reveal/>
      </p:transition>
    </mc:Choice>
    <mc:Fallback xmlns="">
      <p:transition spd="slow" advTm="200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7E5D68-3AB9-43D1-8A71-C967E2C2B2CD}" type="datetimeFigureOut">
              <a:rPr lang="en-ZA" smtClean="0"/>
              <a:t>24/06/2013</a:t>
            </a:fld>
            <a:endParaRPr lang="en-Z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F3A16-A8D0-4E70-8E52-39845EF2DA3B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8914281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00">
        <p14:reveal/>
      </p:transition>
    </mc:Choice>
    <mc:Fallback xmlns="">
      <p:transition spd="slow" advTm="2000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7E5D68-3AB9-43D1-8A71-C967E2C2B2CD}" type="datetimeFigureOut">
              <a:rPr lang="en-ZA" smtClean="0"/>
              <a:t>24/06/2013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F3A16-A8D0-4E70-8E52-39845EF2DA3B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2385809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00">
        <p14:reveal/>
      </p:transition>
    </mc:Choice>
    <mc:Fallback xmlns="">
      <p:transition spd="slow" advTm="200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Z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7E5D68-3AB9-43D1-8A71-C967E2C2B2CD}" type="datetimeFigureOut">
              <a:rPr lang="en-ZA" smtClean="0"/>
              <a:t>24/06/2013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F3A16-A8D0-4E70-8E52-39845EF2DA3B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4798961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00">
        <p14:reveal/>
      </p:transition>
    </mc:Choice>
    <mc:Fallback xmlns="">
      <p:transition spd="slow" advTm="200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7E5D68-3AB9-43D1-8A71-C967E2C2B2CD}" type="datetimeFigureOut">
              <a:rPr lang="en-ZA" smtClean="0"/>
              <a:t>24/06/2013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2F3A16-A8D0-4E70-8E52-39845EF2DA3B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40907438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Tm="2000">
        <p14:reveal/>
      </p:transition>
    </mc:Choice>
    <mc:Fallback xmlns="">
      <p:transition spd="slow" advTm="2000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754"/>
          <a:stretch/>
        </p:blipFill>
        <p:spPr>
          <a:xfrm>
            <a:off x="32599" y="1901370"/>
            <a:ext cx="11833411" cy="4956629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66057" y="116114"/>
            <a:ext cx="11045372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ZA" sz="6600" b="1" dirty="0">
                <a:solidFill>
                  <a:srgbClr val="C00000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Comic Sans MS" panose="030F0702030302020204" pitchFamily="66" charset="0"/>
              </a:rPr>
              <a:t>Spreadsheets in Ms Excel</a:t>
            </a:r>
          </a:p>
          <a:p>
            <a:pPr algn="ctr"/>
            <a:r>
              <a:rPr lang="en-ZA" sz="6600" b="1" dirty="0">
                <a:solidFill>
                  <a:srgbClr val="C00000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Comic Sans MS" panose="030F0702030302020204" pitchFamily="66" charset="0"/>
              </a:rPr>
              <a:t>Level 3</a:t>
            </a:r>
          </a:p>
          <a:p>
            <a:endParaRPr lang="en-ZA" sz="5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96720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Tm="2000">
        <p14:reveal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6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3378" y="0"/>
            <a:ext cx="10892908" cy="6858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93477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00">
        <p14:reveal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utout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780"/>
            <a:ext cx="12191999" cy="6758867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35429" y="2859314"/>
            <a:ext cx="6458857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ZA" sz="5400" b="1" dirty="0">
                <a:solidFill>
                  <a:schemeClr val="accent5">
                    <a:lumMod val="50000"/>
                  </a:schemeClr>
                </a:solidFill>
                <a:latin typeface="Comic Sans MS" panose="030F0702030302020204" pitchFamily="66" charset="0"/>
              </a:rPr>
              <a:t>Use formulas to perform advanced calculations in a spreadsheet</a:t>
            </a:r>
          </a:p>
        </p:txBody>
      </p:sp>
      <p:sp>
        <p:nvSpPr>
          <p:cNvPr id="4" name="TextBox 3"/>
          <p:cNvSpPr txBox="1"/>
          <p:nvPr/>
        </p:nvSpPr>
        <p:spPr>
          <a:xfrm rot="1345370">
            <a:off x="6829794" y="1637134"/>
            <a:ext cx="558791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ZA" sz="4400" dirty="0" smtClean="0">
                <a:solidFill>
                  <a:schemeClr val="accent1">
                    <a:lumMod val="75000"/>
                  </a:schemeClr>
                </a:solidFill>
                <a:latin typeface="Comic Sans MS" panose="030F0702030302020204" pitchFamily="66" charset="0"/>
              </a:rPr>
              <a:t>=(A17-D17)/$D$7%</a:t>
            </a:r>
            <a:endParaRPr lang="en-ZA" sz="4400" dirty="0">
              <a:solidFill>
                <a:schemeClr val="accent1">
                  <a:lumMod val="75000"/>
                </a:schemeClr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546169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Tm="3000">
        <p14:reveal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" y="0"/>
            <a:ext cx="12077699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731660" y="3701142"/>
            <a:ext cx="728617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ZA" sz="6000" b="1" dirty="0">
                <a:solidFill>
                  <a:schemeClr val="accent3">
                    <a:lumMod val="75000"/>
                  </a:schemeClr>
                </a:solidFill>
                <a:latin typeface="Comic Sans MS" panose="030F0702030302020204" pitchFamily="66" charset="0"/>
              </a:rPr>
              <a:t>Create and edit charts within a spreadsheet</a:t>
            </a:r>
          </a:p>
        </p:txBody>
      </p:sp>
    </p:spTree>
    <p:extLst>
      <p:ext uri="{BB962C8B-B14F-4D97-AF65-F5344CB8AC3E}">
        <p14:creationId xmlns:p14="http://schemas.microsoft.com/office/powerpoint/2010/main" val="4677612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250" advTm="3000">
        <p14:reveal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9901" y="1"/>
            <a:ext cx="5372099" cy="6858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</p:pic>
      <p:sp>
        <p:nvSpPr>
          <p:cNvPr id="4" name="TextBox 3"/>
          <p:cNvSpPr txBox="1"/>
          <p:nvPr/>
        </p:nvSpPr>
        <p:spPr>
          <a:xfrm>
            <a:off x="566058" y="493486"/>
            <a:ext cx="5791200" cy="5170646"/>
          </a:xfrm>
          <a:prstGeom prst="rect">
            <a:avLst/>
          </a:prstGeom>
          <a:noFill/>
          <a:scene3d>
            <a:camera prst="isometricOffAxis1Right"/>
            <a:lightRig rig="threePt" dir="t"/>
          </a:scene3d>
        </p:spPr>
        <p:txBody>
          <a:bodyPr wrap="square" rtlCol="0" anchor="b">
            <a:spAutoFit/>
          </a:bodyPr>
          <a:lstStyle/>
          <a:p>
            <a:r>
              <a:rPr lang="en-ZA" sz="6600" b="1" i="1" dirty="0" smtClean="0">
                <a:solidFill>
                  <a:schemeClr val="bg2">
                    <a:lumMod val="50000"/>
                  </a:schemeClr>
                </a:solidFill>
                <a:latin typeface="Comic Sans MS" panose="030F0702030302020204" pitchFamily="66" charset="0"/>
              </a:rPr>
              <a:t>… it might just be quicker than doing it manually!</a:t>
            </a:r>
            <a:endParaRPr lang="en-ZA" sz="6600" b="1" i="1" dirty="0">
              <a:solidFill>
                <a:schemeClr val="bg2">
                  <a:lumMod val="50000"/>
                </a:schemeClr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916609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Click="0" advTm="4000">
        <p14:reveal/>
      </p:transition>
    </mc:Choice>
    <mc:Fallback xmlns="">
      <p:transition spd="slow" advClick="0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1291"/>
          <a:stretch/>
        </p:blipFill>
        <p:spPr>
          <a:xfrm>
            <a:off x="0" y="136584"/>
            <a:ext cx="12192000" cy="6721416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185988" y="3243263"/>
            <a:ext cx="8029575" cy="2123658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softEdge rad="127000"/>
          </a:effectLst>
        </p:spPr>
        <p:txBody>
          <a:bodyPr wrap="square" rtlCol="0">
            <a:spAutoFit/>
          </a:bodyPr>
          <a:lstStyle/>
          <a:p>
            <a:pPr algn="ctr"/>
            <a:r>
              <a:rPr lang="en-ZA" sz="4400" b="1" dirty="0" smtClean="0">
                <a:solidFill>
                  <a:schemeClr val="accent5">
                    <a:lumMod val="75000"/>
                  </a:schemeClr>
                </a:solidFill>
                <a:latin typeface="Comic Sans MS" panose="030F0702030302020204" pitchFamily="66" charset="0"/>
              </a:rPr>
              <a:t>Remember to spell check and preview your work before you print it.</a:t>
            </a:r>
            <a:endParaRPr lang="en-ZA" sz="4400" b="1" dirty="0">
              <a:solidFill>
                <a:schemeClr val="accent5">
                  <a:lumMod val="75000"/>
                </a:schemeClr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700054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00">
        <p14:reveal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61</TotalTime>
  <Words>52</Words>
  <Application>Microsoft Office PowerPoint</Application>
  <PresentationFormat>Widescreen</PresentationFormat>
  <Paragraphs>8</Paragraphs>
  <Slides>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Comic Sans MS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FA vd Straaten</dc:creator>
  <cp:lastModifiedBy>FA vd Straaten</cp:lastModifiedBy>
  <cp:revision>10</cp:revision>
  <dcterms:created xsi:type="dcterms:W3CDTF">2013-06-21T19:11:21Z</dcterms:created>
  <dcterms:modified xsi:type="dcterms:W3CDTF">2013-06-24T09:23:20Z</dcterms:modified>
</cp:coreProperties>
</file>